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7" r:id="rId2"/>
    <p:sldId id="281" r:id="rId3"/>
    <p:sldId id="278" r:id="rId4"/>
    <p:sldId id="279" r:id="rId5"/>
    <p:sldId id="280" r:id="rId6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72750" autoAdjust="0"/>
  </p:normalViewPr>
  <p:slideViewPr>
    <p:cSldViewPr>
      <p:cViewPr varScale="1">
        <p:scale>
          <a:sx n="83" d="100"/>
          <a:sy n="83" d="100"/>
        </p:scale>
        <p:origin x="-7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94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19BB405-A7E0-4A39-9793-0048D8EAE1AF}" type="datetimeFigureOut">
              <a:rPr lang="en-US"/>
              <a:pPr>
                <a:defRPr/>
              </a:pPr>
              <a:t>16/03/2011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B3A902-F1DF-42D4-B81F-255992283F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ssc.org/web1/programmes/rcs/cca_undaf_training_material/teamrcs/show.asp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hrbaportal.org/?page_id=212" TargetMode="External"/><Relationship Id="rId5" Type="http://schemas.openxmlformats.org/officeDocument/2006/relationships/hyperlink" Target="http://www.unssc.org/lk/multilanguage" TargetMode="External"/><Relationship Id="rId4" Type="http://schemas.openxmlformats.org/officeDocument/2006/relationships/hyperlink" Target="http://www.unssc.org/web1/programmes/rcs/cca_undaf_training_material/UNDAF/files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n-US" b="1" smtClean="0"/>
              <a:t>Expected Results</a:t>
            </a:r>
            <a:endParaRPr lang="en-CA" smtClean="0"/>
          </a:p>
          <a:p>
            <a:r>
              <a:rPr lang="en-US" smtClean="0"/>
              <a:t>Participants have access to information and support services</a:t>
            </a:r>
            <a:endParaRPr lang="en-CA" smtClean="0"/>
          </a:p>
          <a:p>
            <a:r>
              <a:rPr lang="en-US" smtClean="0"/>
              <a:t>Participants have reflected on how best to use available services for their next steps</a:t>
            </a:r>
            <a:endParaRPr lang="en-CA" smtClean="0"/>
          </a:p>
          <a:p>
            <a:r>
              <a:rPr lang="en-US" b="1" smtClean="0"/>
              <a:t> </a:t>
            </a:r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CA" smtClean="0">
                <a:solidFill>
                  <a:srgbClr val="595959"/>
                </a:solidFill>
                <a:hlinkClick r:id="rId3"/>
              </a:rPr>
              <a:t>Learning materials </a:t>
            </a:r>
            <a:r>
              <a:rPr lang="en-CA" smtClean="0">
                <a:solidFill>
                  <a:srgbClr val="595959"/>
                </a:solidFill>
              </a:rPr>
              <a:t>: </a:t>
            </a:r>
            <a:r>
              <a:rPr lang="en-CA" smtClean="0"/>
              <a:t>http://www.unssc.org/web1/programmes/rcs/cca_undaf_training_material/teamrcs/show.asp</a:t>
            </a:r>
            <a:endParaRPr lang="en-CA" smtClean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n-CA" smtClean="0">
                <a:solidFill>
                  <a:srgbClr val="595959"/>
                </a:solidFill>
                <a:hlinkClick r:id="rId4"/>
              </a:rPr>
              <a:t>On-line Results Matrix</a:t>
            </a:r>
            <a:r>
              <a:rPr lang="en-CA" smtClean="0">
                <a:solidFill>
                  <a:srgbClr val="595959"/>
                </a:solidFill>
              </a:rPr>
              <a:t>: </a:t>
            </a:r>
            <a:r>
              <a:rPr lang="en-CA" smtClean="0"/>
              <a:t>http://www.unssc.org/web1/programmes/rcs/cca_undaf_training_material/UNDAF/files/</a:t>
            </a:r>
            <a:endParaRPr lang="en-CA" smtClean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n-CA" smtClean="0">
                <a:solidFill>
                  <a:srgbClr val="595959"/>
                </a:solidFill>
                <a:hlinkClick r:id="rId5"/>
              </a:rPr>
              <a:t>E-Learning kit on UN Country Programming Processes</a:t>
            </a:r>
            <a:r>
              <a:rPr lang="en-CA" smtClean="0">
                <a:solidFill>
                  <a:srgbClr val="595959"/>
                </a:solidFill>
              </a:rPr>
              <a:t>: </a:t>
            </a:r>
            <a:r>
              <a:rPr lang="en-CA" smtClean="0"/>
              <a:t>http://www.unssc.org/lk/multilanguage/</a:t>
            </a:r>
            <a:endParaRPr lang="en-CA" smtClean="0">
              <a:solidFill>
                <a:srgbClr val="595959"/>
              </a:solidFill>
            </a:endParaRPr>
          </a:p>
          <a:p>
            <a:pPr>
              <a:lnSpc>
                <a:spcPct val="80000"/>
              </a:lnSpc>
            </a:pPr>
            <a:r>
              <a:rPr lang="en-US" smtClean="0">
                <a:solidFill>
                  <a:srgbClr val="595959"/>
                </a:solidFill>
                <a:hlinkClick r:id="rId6"/>
              </a:rPr>
              <a:t>Human Rights Policy Network</a:t>
            </a:r>
            <a:r>
              <a:rPr lang="en-US" smtClean="0"/>
              <a:t> (HuriTALK): </a:t>
            </a:r>
            <a:r>
              <a:rPr lang="en-CA" smtClean="0"/>
              <a:t>http://hrbaportal.org/?page_id=212</a:t>
            </a:r>
          </a:p>
          <a:p>
            <a:endParaRPr lang="en-CA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3851275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EB7AFF-7B9B-4D59-9069-57E6E9E53DF2}" type="slidenum">
              <a:rPr lang="en-GB" sz="1200">
                <a:latin typeface="Times New Roman" pitchFamily="18" charset="0"/>
              </a:rPr>
              <a:pPr algn="r"/>
              <a:t>3</a:t>
            </a:fld>
            <a:endParaRPr lang="en-GB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5D00F-D2E6-4097-8EF6-628211EA4EC4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50FB2-2971-403C-837E-292068F8A1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9DAE4-2AD6-4A04-8014-ED2F3A98BF53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73F10-C37A-46EB-8DFF-B8974A33EA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EA560-7C71-4CFC-9A74-4976435DFB8A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815B4-3ACA-4922-A029-6FC2D0E2B1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C0B3D-18A0-4F8C-8C79-AA074731BF9F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D205E-ED1B-44AE-A282-F51AF100BE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F0B86-E1EE-47B3-96B2-C7E09FFC7A71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73722-EB25-4533-AB64-ED9CD5D42C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7D244-62A9-4BEA-80BD-B312BA00114C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53FF3-ED5A-41E3-B69A-800036F69E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DD949-75F7-4055-8BC3-E07F2C6F2F07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0067C-CA45-4C35-A897-BF0414A76B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02CD7-D312-4B26-9AD7-1217BFB051C9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A3267-4E56-4360-BC2A-F5EDC994A2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/>
              <a:ext uri="{28A0092B-C50C-407E-A947-70E740481C1C}"/>
            </a:extLst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>
            <a:ext uri="{909E8E84-426E-40DD-AFC4-6F175D3DCCD1}"/>
          </a:extLst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FA16A-8557-46D0-9F00-1418F5E17CCC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A91D1-DB4E-4761-9AA1-B1C657961F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6F99D-690D-4914-855B-845E83B3FD73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D7E93-C43F-4335-98B5-9D81B886EB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A8926-5076-46E3-BAFF-DEA8E5D94596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0A3E8-AB17-497E-968A-F9C79EAAAF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C2FF95-F07D-458D-A41C-CBF2D4286641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54B723-012D-4341-A51A-401163E7A4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ssc.org/web1/programmes/rcs/cca_undaf_training_material/teamrcs/show.as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hrbaportal.org/?page_id=212" TargetMode="External"/><Relationship Id="rId5" Type="http://schemas.openxmlformats.org/officeDocument/2006/relationships/hyperlink" Target="http://www.unssc.org/lk/multilanguage" TargetMode="External"/><Relationship Id="rId4" Type="http://schemas.openxmlformats.org/officeDocument/2006/relationships/hyperlink" Target="http://www.unssc.org/web1/programmes/rcs/cca_undaf_training_material/UNDAF/file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900113" y="1125538"/>
            <a:ext cx="7772400" cy="4968875"/>
          </a:xfrm>
        </p:spPr>
        <p:txBody>
          <a:bodyPr/>
          <a:lstStyle/>
          <a:p>
            <a:pPr eaLnBrk="1" hangingPunct="1"/>
            <a:r>
              <a:rPr lang="en-US" b="1" smtClean="0"/>
              <a:t>Support for UNCTs</a:t>
            </a:r>
            <a:br>
              <a:rPr lang="en-US" b="1" smtClean="0"/>
            </a:b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/>
            </a:r>
            <a:br>
              <a:rPr lang="en-US" b="1" smtClean="0"/>
            </a:br>
            <a:r>
              <a:rPr lang="en-US" sz="3200" b="1" smtClean="0"/>
              <a:t>Session 8</a:t>
            </a:r>
            <a:endParaRPr lang="en-CA" sz="3200" b="1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Session objectives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- Review the support available to UNCTs to sustain HRBA and RBM to the country programming process</a:t>
            </a:r>
            <a:endParaRPr lang="en-CA" smtClean="0"/>
          </a:p>
          <a:p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- Discuss ways to tailor available support to the agreed next steps</a:t>
            </a:r>
            <a:endParaRPr lang="en-CA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n-CA" smtClean="0"/>
              <a:t>Learning Support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700213"/>
            <a:ext cx="7772400" cy="4968875"/>
          </a:xfrm>
        </p:spPr>
        <p:txBody>
          <a:bodyPr/>
          <a:lstStyle/>
          <a:p>
            <a:pPr>
              <a:spcBef>
                <a:spcPct val="40000"/>
              </a:spcBef>
            </a:pPr>
            <a:r>
              <a:rPr lang="en-CA" sz="2400" smtClean="0"/>
              <a:t>Technical support from Regional UNDG Teams</a:t>
            </a:r>
          </a:p>
          <a:p>
            <a:pPr>
              <a:spcBef>
                <a:spcPct val="40000"/>
              </a:spcBef>
            </a:pPr>
            <a:r>
              <a:rPr lang="en-CA" sz="2400" smtClean="0"/>
              <a:t>UNSSC Facilitation support for Strategic Planning Retreat</a:t>
            </a:r>
          </a:p>
          <a:p>
            <a:pPr>
              <a:spcBef>
                <a:spcPct val="40000"/>
              </a:spcBef>
            </a:pPr>
            <a:r>
              <a:rPr lang="en-CA" sz="2400" smtClean="0"/>
              <a:t>UNSSC Regional training workshops on HRBA-RBM (</a:t>
            </a:r>
            <a:r>
              <a:rPr lang="en-CA" sz="2400" i="1" smtClean="0"/>
              <a:t>fee paying</a:t>
            </a:r>
            <a:r>
              <a:rPr lang="en-CA" sz="2400" smtClean="0"/>
              <a:t>)</a:t>
            </a:r>
          </a:p>
          <a:p>
            <a:pPr>
              <a:spcBef>
                <a:spcPct val="40000"/>
              </a:spcBef>
            </a:pPr>
            <a:r>
              <a:rPr lang="en-CA" sz="2400" smtClean="0"/>
              <a:t>Off-site support for HRBA-RBM training at country level with partners</a:t>
            </a:r>
          </a:p>
          <a:p>
            <a:pPr>
              <a:spcBef>
                <a:spcPct val="40000"/>
              </a:spcBef>
            </a:pPr>
            <a:r>
              <a:rPr lang="en-CA" sz="2400" smtClean="0">
                <a:hlinkClick r:id="rId3"/>
              </a:rPr>
              <a:t>Learning materials</a:t>
            </a:r>
            <a:endParaRPr lang="en-CA" sz="2400" smtClean="0"/>
          </a:p>
          <a:p>
            <a:pPr>
              <a:spcBef>
                <a:spcPct val="40000"/>
              </a:spcBef>
            </a:pPr>
            <a:r>
              <a:rPr lang="en-CA" sz="2400" smtClean="0">
                <a:hlinkClick r:id="rId4"/>
              </a:rPr>
              <a:t>On-line Results Matrix</a:t>
            </a:r>
            <a:endParaRPr lang="en-CA" sz="2400" smtClean="0"/>
          </a:p>
          <a:p>
            <a:pPr>
              <a:spcBef>
                <a:spcPct val="40000"/>
              </a:spcBef>
            </a:pPr>
            <a:r>
              <a:rPr lang="en-CA" sz="2400" smtClean="0">
                <a:hlinkClick r:id="rId5"/>
              </a:rPr>
              <a:t>E-Learning kit on UN Country Programming Processes</a:t>
            </a:r>
            <a:endParaRPr lang="en-CA" sz="2400" smtClean="0"/>
          </a:p>
          <a:p>
            <a:pPr>
              <a:spcBef>
                <a:spcPct val="40000"/>
              </a:spcBef>
            </a:pPr>
            <a:r>
              <a:rPr lang="en-US" sz="2400" smtClean="0">
                <a:hlinkClick r:id="rId6"/>
              </a:rPr>
              <a:t>HRBA Portal – Human Rights Policy Network</a:t>
            </a:r>
            <a:r>
              <a:rPr lang="en-US" sz="2400" smtClean="0"/>
              <a:t> (HuriTALK)</a:t>
            </a:r>
          </a:p>
          <a:p>
            <a:pPr>
              <a:spcBef>
                <a:spcPct val="40000"/>
              </a:spcBef>
              <a:buFont typeface="Arial" charset="0"/>
              <a:buNone/>
            </a:pPr>
            <a:endParaRPr lang="en-CA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CA" b="1" smtClean="0"/>
              <a:t>Plenary Reflection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084388"/>
            <a:ext cx="8229600" cy="23526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GB" smtClean="0"/>
          </a:p>
          <a:p>
            <a:pPr eaLnBrk="1" hangingPunct="1">
              <a:buFont typeface="Arial" charset="0"/>
              <a:buNone/>
            </a:pPr>
            <a:r>
              <a:rPr lang="en-GB" smtClean="0"/>
              <a:t>	How can the UNCT make best use of available support for its next steps and UNDAF process?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body" idx="4294967295"/>
          </p:nvPr>
        </p:nvSpPr>
        <p:spPr>
          <a:xfrm>
            <a:off x="455613" y="2243138"/>
            <a:ext cx="8229600" cy="26225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5400" b="1" smtClean="0">
                <a:solidFill>
                  <a:srgbClr val="0000FF"/>
                </a:solidFill>
              </a:rPr>
              <a:t>Thank you!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158</Words>
  <Application>Microsoft Office PowerPoint</Application>
  <PresentationFormat>On-screen Show (4:3)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Office Theme</vt:lpstr>
      <vt:lpstr>Support for UNCTs    Session 8</vt:lpstr>
      <vt:lpstr>Session objectives</vt:lpstr>
      <vt:lpstr>Learning Support</vt:lpstr>
      <vt:lpstr>Plenary Reflection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sandrone</cp:lastModifiedBy>
  <cp:revision>8</cp:revision>
  <dcterms:created xsi:type="dcterms:W3CDTF">2011-03-08T14:42:32Z</dcterms:created>
  <dcterms:modified xsi:type="dcterms:W3CDTF">2011-03-16T17:17:52Z</dcterms:modified>
</cp:coreProperties>
</file>